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63" r:id="rId3"/>
    <p:sldId id="257" r:id="rId4"/>
    <p:sldId id="259" r:id="rId5"/>
    <p:sldId id="258"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400" d="100"/>
          <a:sy n="400" d="100"/>
        </p:scale>
        <p:origin x="-1823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6D207-5D88-483F-8269-DF0D70B50FC1}" type="datetimeFigureOut">
              <a:rPr lang="en-US" smtClean="0"/>
              <a:t>1/16/2020</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F69F3-FF8F-4E03-B1A5-41A39955035E}" type="slidenum">
              <a:rPr lang="en-US" smtClean="0"/>
              <a:t>‹#›</a:t>
            </a:fld>
            <a:endParaRPr lang="en-US"/>
          </a:p>
        </p:txBody>
      </p:sp>
    </p:spTree>
    <p:extLst>
      <p:ext uri="{BB962C8B-B14F-4D97-AF65-F5344CB8AC3E}">
        <p14:creationId xmlns:p14="http://schemas.microsoft.com/office/powerpoint/2010/main" val="2388891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6F85A646-7E4B-446F-A6C8-ADF3D0A6333A}" type="datetime1">
              <a:rPr lang="en-US" smtClean="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5FFD2F-3F3D-4E1E-8438-9F17A7E15F3D}" type="datetime1">
              <a:rPr lang="en-US" smtClean="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ABD0F6A-2CDC-4055-BD01-8B552BDEC923}" type="datetime1">
              <a:rPr lang="en-US" smtClean="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6453354-97AE-4703-9548-FA5F81E78969}" type="datetime1">
              <a:rPr lang="en-US" smtClean="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174F679-064D-4C9B-8E55-43DDB6A2AF50}" type="datetime1">
              <a:rPr lang="en-US" smtClean="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467F2A0-2CD4-414F-B56F-C0F9723839BF}" type="datetime1">
              <a:rPr lang="en-US" smtClean="0"/>
              <a:t>1/16/2020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B351A81-11AC-4123-BAD8-38AF45F76D42}" type="datetime1">
              <a:rPr lang="en-US" smtClean="0"/>
              <a:t>1/16/2020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5858DE9-E1C2-4230-AB9D-69D924FB8752}" type="datetime1">
              <a:rPr lang="en-US" smtClean="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189CC7C-5F6F-404A-A557-1FF25B4E0C1F}" type="datetime1">
              <a:rPr lang="en-US" smtClean="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953111A-5751-4D89-BAE5-B7D5B538CDBB}" type="datetime1">
              <a:rPr lang="en-US" smtClean="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16DFBE3-E40F-4880-A57B-45484E4B19C7}" type="datetime1">
              <a:rPr lang="en-US" smtClean="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2EB1B64-7077-4ADF-AFFD-4B570FEDC8FC}" type="datetime1">
              <a:rPr lang="en-US" smtClean="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8193D23-1FE9-44C2-B402-A1256FFA31DE}" type="datetime1">
              <a:rPr lang="en-US" smtClean="0"/>
              <a:t>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A8BA5964-74BC-439F-8003-8098F9EFF939}" type="datetime1">
              <a:rPr lang="en-US" smtClean="0"/>
              <a:t>1/16/2020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70F9D75-DF4A-4BB1-91D1-E6868212DDD4}" type="datetime1">
              <a:rPr lang="en-US" smtClean="0"/>
              <a:t>1/16/2020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F348AB33-C789-44CB-91BD-6567096C4C1C}" type="datetime1">
              <a:rPr lang="en-US" smtClean="0"/>
              <a:t>1/16/2020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D91E3E6A-1036-45B7-9B2A-63D8A8FAEDE4}" type="datetime1">
              <a:rPr lang="en-US" smtClean="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B819CFF-9C69-45D4-94A4-81B018636232}" type="datetime1">
              <a:rPr lang="en-US" smtClean="0"/>
              <a:t>1/16/2020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jpg"/><Relationship Id="rId2" Type="http://schemas.openxmlformats.org/officeDocument/2006/relationships/image" Target="../media/image13.jpg"/><Relationship Id="rId16"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5" Type="http://schemas.openxmlformats.org/officeDocument/2006/relationships/image" Target="../media/image26.jp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 Id="rId14" Type="http://schemas.openxmlformats.org/officeDocument/2006/relationships/image" Target="../media/image25.jpg"/></Relationships>
</file>

<file path=ppt/slides/_rels/slide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8.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B55228-CDC5-4176-9F1D-0BCCCBEFA494}"/>
              </a:ext>
            </a:extLst>
          </p:cNvPr>
          <p:cNvSpPr>
            <a:spLocks noGrp="1"/>
          </p:cNvSpPr>
          <p:nvPr>
            <p:ph type="ctrTitle"/>
          </p:nvPr>
        </p:nvSpPr>
        <p:spPr>
          <a:xfrm>
            <a:off x="1143770" y="1764209"/>
            <a:ext cx="8825658" cy="3329581"/>
          </a:xfrm>
        </p:spPr>
        <p:txBody>
          <a:bodyPr/>
          <a:lstStyle/>
          <a:p>
            <a:r>
              <a:rPr lang="tr-TR" dirty="0" err="1"/>
              <a:t>Hangman</a:t>
            </a:r>
            <a:r>
              <a:rPr lang="tr-TR" dirty="0"/>
              <a:t> Game</a:t>
            </a:r>
            <a:endParaRPr lang="en-US" dirty="0"/>
          </a:p>
        </p:txBody>
      </p:sp>
      <p:sp>
        <p:nvSpPr>
          <p:cNvPr id="3" name="Alt Başlık 2">
            <a:extLst>
              <a:ext uri="{FF2B5EF4-FFF2-40B4-BE49-F238E27FC236}">
                <a16:creationId xmlns:a16="http://schemas.microsoft.com/office/drawing/2014/main" id="{026CED82-372B-45D4-B416-332571684A82}"/>
              </a:ext>
            </a:extLst>
          </p:cNvPr>
          <p:cNvSpPr>
            <a:spLocks noGrp="1"/>
          </p:cNvSpPr>
          <p:nvPr>
            <p:ph type="subTitle" idx="1"/>
          </p:nvPr>
        </p:nvSpPr>
        <p:spPr>
          <a:xfrm>
            <a:off x="1154955" y="5215132"/>
            <a:ext cx="8825658" cy="861420"/>
          </a:xfrm>
        </p:spPr>
        <p:txBody>
          <a:bodyPr/>
          <a:lstStyle/>
          <a:p>
            <a:r>
              <a:rPr lang="tr-TR" dirty="0"/>
              <a:t>Adem onur Öztaş | 1904010025</a:t>
            </a:r>
          </a:p>
          <a:p>
            <a:r>
              <a:rPr lang="tr-TR" dirty="0"/>
              <a:t>Mert Altuntaş |1804010005</a:t>
            </a:r>
            <a:endParaRPr lang="en-US" dirty="0"/>
          </a:p>
        </p:txBody>
      </p:sp>
      <p:pic>
        <p:nvPicPr>
          <p:cNvPr id="7" name="Resim 6">
            <a:extLst>
              <a:ext uri="{FF2B5EF4-FFF2-40B4-BE49-F238E27FC236}">
                <a16:creationId xmlns:a16="http://schemas.microsoft.com/office/drawing/2014/main" id="{64AD9A84-07D4-4211-8F43-17671CF411E7}"/>
              </a:ext>
            </a:extLst>
          </p:cNvPr>
          <p:cNvPicPr>
            <a:picLocks noChangeAspect="1"/>
          </p:cNvPicPr>
          <p:nvPr/>
        </p:nvPicPr>
        <p:blipFill>
          <a:blip r:embed="rId2"/>
          <a:stretch>
            <a:fillRect/>
          </a:stretch>
        </p:blipFill>
        <p:spPr>
          <a:xfrm>
            <a:off x="394115" y="781448"/>
            <a:ext cx="3297224" cy="2453146"/>
          </a:xfrm>
          <a:prstGeom prst="rect">
            <a:avLst/>
          </a:prstGeom>
        </p:spPr>
      </p:pic>
      <p:pic>
        <p:nvPicPr>
          <p:cNvPr id="11" name="Resim 10">
            <a:extLst>
              <a:ext uri="{FF2B5EF4-FFF2-40B4-BE49-F238E27FC236}">
                <a16:creationId xmlns:a16="http://schemas.microsoft.com/office/drawing/2014/main" id="{F35A4856-7413-4D95-BA4B-1B313F6B823D}"/>
              </a:ext>
            </a:extLst>
          </p:cNvPr>
          <p:cNvPicPr>
            <a:picLocks noChangeAspect="1"/>
          </p:cNvPicPr>
          <p:nvPr/>
        </p:nvPicPr>
        <p:blipFill>
          <a:blip r:embed="rId3"/>
          <a:stretch>
            <a:fillRect/>
          </a:stretch>
        </p:blipFill>
        <p:spPr>
          <a:xfrm>
            <a:off x="4047706" y="781448"/>
            <a:ext cx="3647057" cy="2431371"/>
          </a:xfrm>
          <a:prstGeom prst="rect">
            <a:avLst/>
          </a:prstGeom>
        </p:spPr>
      </p:pic>
      <p:pic>
        <p:nvPicPr>
          <p:cNvPr id="13" name="Resim 12">
            <a:extLst>
              <a:ext uri="{FF2B5EF4-FFF2-40B4-BE49-F238E27FC236}">
                <a16:creationId xmlns:a16="http://schemas.microsoft.com/office/drawing/2014/main" id="{F2042574-A4A0-4E8C-85D3-B52BAC8A8B24}"/>
              </a:ext>
            </a:extLst>
          </p:cNvPr>
          <p:cNvPicPr>
            <a:picLocks noChangeAspect="1"/>
          </p:cNvPicPr>
          <p:nvPr/>
        </p:nvPicPr>
        <p:blipFill>
          <a:blip r:embed="rId4"/>
          <a:stretch>
            <a:fillRect/>
          </a:stretch>
        </p:blipFill>
        <p:spPr>
          <a:xfrm>
            <a:off x="8170462" y="803223"/>
            <a:ext cx="3338311" cy="2431371"/>
          </a:xfrm>
          <a:prstGeom prst="rect">
            <a:avLst/>
          </a:prstGeom>
        </p:spPr>
      </p:pic>
      <p:sp>
        <p:nvSpPr>
          <p:cNvPr id="4" name="Slayt Numarası Yer Tutucusu 3">
            <a:extLst>
              <a:ext uri="{FF2B5EF4-FFF2-40B4-BE49-F238E27FC236}">
                <a16:creationId xmlns:a16="http://schemas.microsoft.com/office/drawing/2014/main" id="{F541E78B-43D1-4B04-9D72-8859E6FA884F}"/>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384463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ABB97A-3FF7-4E88-9E55-D412D01D370A}"/>
              </a:ext>
            </a:extLst>
          </p:cNvPr>
          <p:cNvSpPr>
            <a:spLocks noGrp="1"/>
          </p:cNvSpPr>
          <p:nvPr>
            <p:ph type="title"/>
          </p:nvPr>
        </p:nvSpPr>
        <p:spPr>
          <a:xfrm>
            <a:off x="646111" y="452718"/>
            <a:ext cx="4718369" cy="775191"/>
          </a:xfrm>
        </p:spPr>
        <p:txBody>
          <a:bodyPr/>
          <a:lstStyle/>
          <a:p>
            <a:r>
              <a:rPr lang="tr-TR" dirty="0"/>
              <a:t>Project Definition</a:t>
            </a:r>
            <a:endParaRPr lang="en-US" dirty="0"/>
          </a:p>
        </p:txBody>
      </p:sp>
      <p:sp>
        <p:nvSpPr>
          <p:cNvPr id="3" name="İçerik Yer Tutucusu 2">
            <a:extLst>
              <a:ext uri="{FF2B5EF4-FFF2-40B4-BE49-F238E27FC236}">
                <a16:creationId xmlns:a16="http://schemas.microsoft.com/office/drawing/2014/main" id="{6B9037F2-DB9B-43A0-BBED-72CD673C4DD4}"/>
              </a:ext>
            </a:extLst>
          </p:cNvPr>
          <p:cNvSpPr>
            <a:spLocks noGrp="1"/>
          </p:cNvSpPr>
          <p:nvPr>
            <p:ph idx="1"/>
          </p:nvPr>
        </p:nvSpPr>
        <p:spPr>
          <a:xfrm>
            <a:off x="432752" y="1512986"/>
            <a:ext cx="10958059" cy="4892296"/>
          </a:xfrm>
        </p:spPr>
        <p:txBody>
          <a:bodyPr/>
          <a:lstStyle/>
          <a:p>
            <a:r>
              <a:rPr lang="en-US" dirty="0"/>
              <a:t>The definition of the project is creating a game called Hangman which contains all of the cities in Turkey with C Programming language.</a:t>
            </a:r>
          </a:p>
          <a:p>
            <a:endParaRPr lang="en-US" dirty="0"/>
          </a:p>
          <a:p>
            <a:r>
              <a:rPr lang="en-US" dirty="0"/>
              <a:t>When we are coding our project we struggled at some certain points such as using multidimensional char arrays in an effective and compact way also creating a simple GUI which will not cause some bugs and unwanted errors in the future if someone wants to develop on it</a:t>
            </a:r>
          </a:p>
          <a:p>
            <a:r>
              <a:rPr lang="en-US" dirty="0"/>
              <a:t>It was expected from us to learn new functions , structures etc. in order to create hangman game and we believe learning something new what we don’t know and forcing ourselves out of our comfort zone was the main purpose of the project.</a:t>
            </a:r>
          </a:p>
          <a:p>
            <a:endParaRPr lang="en-US" dirty="0"/>
          </a:p>
          <a:p>
            <a:r>
              <a:rPr lang="en-US" dirty="0"/>
              <a:t>Our aim was not only to code the hangman game, also was creating and developing some extra features above itself.</a:t>
            </a:r>
          </a:p>
        </p:txBody>
      </p:sp>
      <p:sp>
        <p:nvSpPr>
          <p:cNvPr id="4" name="Slayt Numarası Yer Tutucusu 3">
            <a:extLst>
              <a:ext uri="{FF2B5EF4-FFF2-40B4-BE49-F238E27FC236}">
                <a16:creationId xmlns:a16="http://schemas.microsoft.com/office/drawing/2014/main" id="{4B111777-0123-4BA2-BDB5-B8CF4E0A75FF}"/>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185918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3C0C1E-05B2-4E31-8A5B-B65A161479A2}"/>
              </a:ext>
            </a:extLst>
          </p:cNvPr>
          <p:cNvSpPr>
            <a:spLocks noGrp="1"/>
          </p:cNvSpPr>
          <p:nvPr>
            <p:ph type="title"/>
          </p:nvPr>
        </p:nvSpPr>
        <p:spPr/>
        <p:txBody>
          <a:bodyPr/>
          <a:lstStyle/>
          <a:p>
            <a:r>
              <a:rPr lang="tr-TR" dirty="0" err="1"/>
              <a:t>Hangman</a:t>
            </a:r>
            <a:r>
              <a:rPr lang="tr-TR" dirty="0"/>
              <a:t> </a:t>
            </a:r>
            <a:r>
              <a:rPr lang="tr-TR" dirty="0" err="1"/>
              <a:t>Game’s</a:t>
            </a:r>
            <a:r>
              <a:rPr lang="tr-TR" dirty="0"/>
              <a:t> Rules </a:t>
            </a:r>
            <a:endParaRPr lang="en-US" dirty="0"/>
          </a:p>
        </p:txBody>
      </p:sp>
      <p:sp>
        <p:nvSpPr>
          <p:cNvPr id="3" name="İçerik Yer Tutucusu 2">
            <a:extLst>
              <a:ext uri="{FF2B5EF4-FFF2-40B4-BE49-F238E27FC236}">
                <a16:creationId xmlns:a16="http://schemas.microsoft.com/office/drawing/2014/main" id="{D090AC2E-D9E7-4792-8BA6-1DE5C428F7D8}"/>
              </a:ext>
            </a:extLst>
          </p:cNvPr>
          <p:cNvSpPr>
            <a:spLocks noGrp="1"/>
          </p:cNvSpPr>
          <p:nvPr>
            <p:ph idx="1"/>
          </p:nvPr>
        </p:nvSpPr>
        <p:spPr>
          <a:xfrm>
            <a:off x="563050" y="1853248"/>
            <a:ext cx="11065899" cy="4607941"/>
          </a:xfrm>
        </p:spPr>
        <p:txBody>
          <a:bodyPr/>
          <a:lstStyle/>
          <a:p>
            <a:r>
              <a:rPr lang="en-US" dirty="0"/>
              <a:t>One player thinks of a word or phrase; the others try to guess what it is one letter at a time. The player draws a number of dashes equivalent to the number of letters in the word. </a:t>
            </a:r>
            <a:endParaRPr lang="tr-TR" dirty="0"/>
          </a:p>
          <a:p>
            <a:r>
              <a:rPr lang="en-US" dirty="0"/>
              <a:t>If a guessing player suggests a letter that occurs in the word, the other player fills in the blanks with that letter in the right places. If the word does not contain the suggested letter, the other player draws one element of a hangman’s gallows. </a:t>
            </a:r>
            <a:endParaRPr lang="tr-TR" dirty="0"/>
          </a:p>
          <a:p>
            <a:r>
              <a:rPr lang="en-US" dirty="0"/>
              <a:t>As the game progresses, a segment of the gallows and of a victim is added for every suggested letter not in the word. The number of incorrect guesses before the game ends is up to the players, but completing a character in a noose provides a minimum of six wrong answers until the game ends. The first player to guess the correct answer thinks of the word for the next game.</a:t>
            </a:r>
          </a:p>
        </p:txBody>
      </p:sp>
      <p:sp>
        <p:nvSpPr>
          <p:cNvPr id="4" name="Slayt Numarası Yer Tutucusu 3">
            <a:extLst>
              <a:ext uri="{FF2B5EF4-FFF2-40B4-BE49-F238E27FC236}">
                <a16:creationId xmlns:a16="http://schemas.microsoft.com/office/drawing/2014/main" id="{65072064-7EF6-4803-ABA4-FDC7963210C5}"/>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93462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841333-2382-4A24-BFA2-F8C6C9B7065D}"/>
              </a:ext>
            </a:extLst>
          </p:cNvPr>
          <p:cNvSpPr>
            <a:spLocks noGrp="1"/>
          </p:cNvSpPr>
          <p:nvPr>
            <p:ph type="title"/>
          </p:nvPr>
        </p:nvSpPr>
        <p:spPr>
          <a:xfrm>
            <a:off x="646111" y="452718"/>
            <a:ext cx="2399093" cy="629462"/>
          </a:xfrm>
        </p:spPr>
        <p:txBody>
          <a:bodyPr/>
          <a:lstStyle/>
          <a:p>
            <a:r>
              <a:rPr lang="tr-TR" sz="3600" dirty="0" err="1"/>
              <a:t>Structures</a:t>
            </a:r>
            <a:endParaRPr lang="en-US" sz="3600" dirty="0"/>
          </a:p>
        </p:txBody>
      </p:sp>
      <p:sp>
        <p:nvSpPr>
          <p:cNvPr id="3" name="İçerik Yer Tutucusu 2">
            <a:extLst>
              <a:ext uri="{FF2B5EF4-FFF2-40B4-BE49-F238E27FC236}">
                <a16:creationId xmlns:a16="http://schemas.microsoft.com/office/drawing/2014/main" id="{9F95E731-7365-4A84-85DA-7F5BCFE07559}"/>
              </a:ext>
            </a:extLst>
          </p:cNvPr>
          <p:cNvSpPr>
            <a:spLocks noGrp="1"/>
          </p:cNvSpPr>
          <p:nvPr>
            <p:ph idx="1"/>
          </p:nvPr>
        </p:nvSpPr>
        <p:spPr>
          <a:xfrm>
            <a:off x="218114" y="1476461"/>
            <a:ext cx="11755772" cy="5066951"/>
          </a:xfrm>
        </p:spPr>
        <p:txBody>
          <a:bodyPr/>
          <a:lstStyle/>
          <a:p>
            <a:pPr marL="0" indent="0">
              <a:buNone/>
            </a:pPr>
            <a:r>
              <a:rPr lang="en-US" dirty="0"/>
              <a:t>if-else Conditions</a:t>
            </a:r>
            <a:r>
              <a:rPr lang="tr-TR" dirty="0"/>
              <a:t> :                             </a:t>
            </a:r>
            <a:r>
              <a:rPr lang="tr-TR" dirty="0" err="1"/>
              <a:t>for</a:t>
            </a:r>
            <a:r>
              <a:rPr lang="tr-TR" dirty="0"/>
              <a:t> </a:t>
            </a:r>
            <a:r>
              <a:rPr lang="tr-TR" dirty="0" err="1"/>
              <a:t>Loop</a:t>
            </a:r>
            <a:r>
              <a:rPr lang="tr-TR" dirty="0"/>
              <a:t> :                                              </a:t>
            </a:r>
            <a:r>
              <a:rPr lang="tr-TR" dirty="0" err="1"/>
              <a:t>switch-case</a:t>
            </a:r>
            <a:r>
              <a:rPr lang="tr-TR" dirty="0"/>
              <a:t> :    </a:t>
            </a:r>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r>
              <a:rPr lang="tr-TR" dirty="0"/>
              <a:t>                    </a:t>
            </a:r>
          </a:p>
          <a:p>
            <a:pPr marL="0" indent="0">
              <a:buNone/>
            </a:pPr>
            <a:r>
              <a:rPr lang="tr-TR" dirty="0"/>
              <a:t>                                                             </a:t>
            </a:r>
            <a:r>
              <a:rPr lang="tr-TR" dirty="0" err="1"/>
              <a:t>while</a:t>
            </a:r>
            <a:r>
              <a:rPr lang="tr-TR" dirty="0"/>
              <a:t> </a:t>
            </a:r>
            <a:r>
              <a:rPr lang="tr-TR" dirty="0" err="1"/>
              <a:t>Loop</a:t>
            </a:r>
            <a:r>
              <a:rPr lang="tr-TR" dirty="0"/>
              <a:t> :</a:t>
            </a:r>
          </a:p>
          <a:p>
            <a:pPr marL="0" indent="0">
              <a:buNone/>
            </a:pPr>
            <a:r>
              <a:rPr lang="tr-TR" dirty="0"/>
              <a:t>         </a:t>
            </a:r>
            <a:endParaRPr lang="en-US" dirty="0"/>
          </a:p>
        </p:txBody>
      </p:sp>
      <p:pic>
        <p:nvPicPr>
          <p:cNvPr id="5" name="Resim 4">
            <a:extLst>
              <a:ext uri="{FF2B5EF4-FFF2-40B4-BE49-F238E27FC236}">
                <a16:creationId xmlns:a16="http://schemas.microsoft.com/office/drawing/2014/main" id="{B75B0116-2863-4287-92C7-10FD6AF16380}"/>
              </a:ext>
            </a:extLst>
          </p:cNvPr>
          <p:cNvPicPr>
            <a:picLocks noChangeAspect="1"/>
          </p:cNvPicPr>
          <p:nvPr/>
        </p:nvPicPr>
        <p:blipFill>
          <a:blip r:embed="rId2"/>
          <a:stretch>
            <a:fillRect/>
          </a:stretch>
        </p:blipFill>
        <p:spPr>
          <a:xfrm>
            <a:off x="218114" y="2223082"/>
            <a:ext cx="4022255" cy="3909270"/>
          </a:xfrm>
          <a:prstGeom prst="rect">
            <a:avLst/>
          </a:prstGeom>
        </p:spPr>
      </p:pic>
      <p:pic>
        <p:nvPicPr>
          <p:cNvPr id="7" name="Resim 6">
            <a:extLst>
              <a:ext uri="{FF2B5EF4-FFF2-40B4-BE49-F238E27FC236}">
                <a16:creationId xmlns:a16="http://schemas.microsoft.com/office/drawing/2014/main" id="{C13EB612-9BAD-41E8-A257-D113DBF156A5}"/>
              </a:ext>
            </a:extLst>
          </p:cNvPr>
          <p:cNvPicPr>
            <a:picLocks noChangeAspect="1"/>
          </p:cNvPicPr>
          <p:nvPr/>
        </p:nvPicPr>
        <p:blipFill>
          <a:blip r:embed="rId3"/>
          <a:stretch>
            <a:fillRect/>
          </a:stretch>
        </p:blipFill>
        <p:spPr>
          <a:xfrm>
            <a:off x="4466376" y="2063692"/>
            <a:ext cx="3922616" cy="1946244"/>
          </a:xfrm>
          <a:prstGeom prst="rect">
            <a:avLst/>
          </a:prstGeom>
        </p:spPr>
      </p:pic>
      <p:pic>
        <p:nvPicPr>
          <p:cNvPr id="9" name="Resim 8">
            <a:extLst>
              <a:ext uri="{FF2B5EF4-FFF2-40B4-BE49-F238E27FC236}">
                <a16:creationId xmlns:a16="http://schemas.microsoft.com/office/drawing/2014/main" id="{C28CE3CE-2484-42C3-8733-81BEBD20BC9F}"/>
              </a:ext>
            </a:extLst>
          </p:cNvPr>
          <p:cNvPicPr>
            <a:picLocks noChangeAspect="1"/>
          </p:cNvPicPr>
          <p:nvPr/>
        </p:nvPicPr>
        <p:blipFill>
          <a:blip r:embed="rId4"/>
          <a:stretch>
            <a:fillRect/>
          </a:stretch>
        </p:blipFill>
        <p:spPr>
          <a:xfrm>
            <a:off x="4466375" y="4597167"/>
            <a:ext cx="3736028" cy="1743480"/>
          </a:xfrm>
          <a:prstGeom prst="rect">
            <a:avLst/>
          </a:prstGeom>
        </p:spPr>
      </p:pic>
      <p:pic>
        <p:nvPicPr>
          <p:cNvPr id="11" name="Resim 10">
            <a:extLst>
              <a:ext uri="{FF2B5EF4-FFF2-40B4-BE49-F238E27FC236}">
                <a16:creationId xmlns:a16="http://schemas.microsoft.com/office/drawing/2014/main" id="{46C096C3-9F8E-46A1-8E3C-7A22872715B4}"/>
              </a:ext>
            </a:extLst>
          </p:cNvPr>
          <p:cNvPicPr>
            <a:picLocks noChangeAspect="1"/>
          </p:cNvPicPr>
          <p:nvPr/>
        </p:nvPicPr>
        <p:blipFill>
          <a:blip r:embed="rId5"/>
          <a:stretch>
            <a:fillRect/>
          </a:stretch>
        </p:blipFill>
        <p:spPr>
          <a:xfrm>
            <a:off x="8806694" y="2063692"/>
            <a:ext cx="2980562" cy="4483916"/>
          </a:xfrm>
          <a:prstGeom prst="rect">
            <a:avLst/>
          </a:prstGeom>
        </p:spPr>
      </p:pic>
      <p:sp>
        <p:nvSpPr>
          <p:cNvPr id="4" name="Slayt Numarası Yer Tutucusu 3">
            <a:extLst>
              <a:ext uri="{FF2B5EF4-FFF2-40B4-BE49-F238E27FC236}">
                <a16:creationId xmlns:a16="http://schemas.microsoft.com/office/drawing/2014/main" id="{3E04C7E5-F03A-499D-9C2A-1EF01DFA7189}"/>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696939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DEEB25-2439-4B4C-AB8E-846AF2640012}"/>
              </a:ext>
            </a:extLst>
          </p:cNvPr>
          <p:cNvSpPr>
            <a:spLocks noGrp="1"/>
          </p:cNvSpPr>
          <p:nvPr>
            <p:ph type="title"/>
          </p:nvPr>
        </p:nvSpPr>
        <p:spPr>
          <a:xfrm>
            <a:off x="297969" y="452718"/>
            <a:ext cx="9752865" cy="834071"/>
          </a:xfrm>
        </p:spPr>
        <p:txBody>
          <a:bodyPr/>
          <a:lstStyle/>
          <a:p>
            <a:r>
              <a:rPr lang="en-US" sz="2800" dirty="0"/>
              <a:t>Functions, Variable Types, Arrays and Statements</a:t>
            </a:r>
          </a:p>
        </p:txBody>
      </p:sp>
      <p:sp>
        <p:nvSpPr>
          <p:cNvPr id="6" name="İçerik Yer Tutucusu 5">
            <a:extLst>
              <a:ext uri="{FF2B5EF4-FFF2-40B4-BE49-F238E27FC236}">
                <a16:creationId xmlns:a16="http://schemas.microsoft.com/office/drawing/2014/main" id="{73901F49-F773-444B-93D2-4C47D2102AB8}"/>
              </a:ext>
            </a:extLst>
          </p:cNvPr>
          <p:cNvSpPr>
            <a:spLocks noGrp="1"/>
          </p:cNvSpPr>
          <p:nvPr>
            <p:ph idx="1"/>
          </p:nvPr>
        </p:nvSpPr>
        <p:spPr>
          <a:xfrm>
            <a:off x="297969" y="1499244"/>
            <a:ext cx="11446618" cy="5153226"/>
          </a:xfrm>
        </p:spPr>
        <p:txBody>
          <a:bodyPr/>
          <a:lstStyle/>
          <a:p>
            <a:r>
              <a:rPr lang="en-US" dirty="0"/>
              <a:t>Random Number Generator Function</a:t>
            </a:r>
            <a:r>
              <a:rPr lang="tr-TR" dirty="0"/>
              <a:t> :</a:t>
            </a:r>
          </a:p>
          <a:p>
            <a:r>
              <a:rPr lang="tr-TR" dirty="0" err="1"/>
              <a:t>Variable</a:t>
            </a:r>
            <a:r>
              <a:rPr lang="tr-TR" dirty="0"/>
              <a:t> </a:t>
            </a:r>
            <a:r>
              <a:rPr lang="tr-TR" dirty="0" err="1"/>
              <a:t>Types</a:t>
            </a:r>
            <a:r>
              <a:rPr lang="tr-TR" dirty="0"/>
              <a:t> : </a:t>
            </a:r>
          </a:p>
          <a:p>
            <a:r>
              <a:rPr lang="tr-TR" dirty="0" err="1"/>
              <a:t>Arrays</a:t>
            </a:r>
            <a:r>
              <a:rPr lang="tr-TR" dirty="0"/>
              <a:t> : </a:t>
            </a:r>
          </a:p>
          <a:p>
            <a:endParaRPr lang="tr-TR" dirty="0"/>
          </a:p>
          <a:p>
            <a:r>
              <a:rPr lang="tr-TR" dirty="0"/>
              <a:t>Special </a:t>
            </a:r>
            <a:r>
              <a:rPr lang="tr-TR" dirty="0" err="1"/>
              <a:t>Functions</a:t>
            </a:r>
            <a:r>
              <a:rPr lang="tr-TR" dirty="0"/>
              <a:t> : </a:t>
            </a:r>
          </a:p>
          <a:p>
            <a:endParaRPr lang="tr-TR" dirty="0"/>
          </a:p>
          <a:p>
            <a:endParaRPr lang="tr-TR" dirty="0"/>
          </a:p>
          <a:p>
            <a:r>
              <a:rPr lang="tr-TR" dirty="0" err="1"/>
              <a:t>printf</a:t>
            </a:r>
            <a:r>
              <a:rPr lang="tr-TR" dirty="0"/>
              <a:t> </a:t>
            </a:r>
            <a:r>
              <a:rPr lang="tr-TR" dirty="0" err="1"/>
              <a:t>Function</a:t>
            </a:r>
            <a:r>
              <a:rPr lang="tr-TR" dirty="0"/>
              <a:t> : </a:t>
            </a:r>
          </a:p>
          <a:p>
            <a:endParaRPr lang="tr-TR" dirty="0"/>
          </a:p>
          <a:p>
            <a:r>
              <a:rPr lang="tr-TR" dirty="0"/>
              <a:t>Break </a:t>
            </a:r>
            <a:r>
              <a:rPr lang="tr-TR" dirty="0" err="1"/>
              <a:t>and</a:t>
            </a:r>
            <a:r>
              <a:rPr lang="tr-TR" dirty="0"/>
              <a:t> </a:t>
            </a:r>
            <a:r>
              <a:rPr lang="tr-TR" dirty="0" err="1"/>
              <a:t>Continue</a:t>
            </a:r>
            <a:r>
              <a:rPr lang="tr-TR" dirty="0"/>
              <a:t> </a:t>
            </a:r>
            <a:r>
              <a:rPr lang="tr-TR" dirty="0" err="1"/>
              <a:t>Statements</a:t>
            </a:r>
            <a:r>
              <a:rPr lang="tr-TR" dirty="0"/>
              <a:t> : </a:t>
            </a:r>
          </a:p>
          <a:p>
            <a:endParaRPr lang="en-US" dirty="0"/>
          </a:p>
        </p:txBody>
      </p:sp>
      <p:pic>
        <p:nvPicPr>
          <p:cNvPr id="8" name="Resim 7">
            <a:extLst>
              <a:ext uri="{FF2B5EF4-FFF2-40B4-BE49-F238E27FC236}">
                <a16:creationId xmlns:a16="http://schemas.microsoft.com/office/drawing/2014/main" id="{51D8F77D-0FC4-48ED-9BED-7A5A6AB6DA61}"/>
              </a:ext>
            </a:extLst>
          </p:cNvPr>
          <p:cNvPicPr>
            <a:picLocks noChangeAspect="1"/>
          </p:cNvPicPr>
          <p:nvPr/>
        </p:nvPicPr>
        <p:blipFill rotWithShape="1">
          <a:blip r:embed="rId2"/>
          <a:srcRect t="5898"/>
          <a:stretch/>
        </p:blipFill>
        <p:spPr>
          <a:xfrm>
            <a:off x="5587068" y="1499244"/>
            <a:ext cx="2055303" cy="354004"/>
          </a:xfrm>
          <a:prstGeom prst="rect">
            <a:avLst/>
          </a:prstGeom>
        </p:spPr>
      </p:pic>
      <p:pic>
        <p:nvPicPr>
          <p:cNvPr id="10" name="Resim 9">
            <a:extLst>
              <a:ext uri="{FF2B5EF4-FFF2-40B4-BE49-F238E27FC236}">
                <a16:creationId xmlns:a16="http://schemas.microsoft.com/office/drawing/2014/main" id="{B8AFF7C9-F6BF-4D22-80B9-252A99C50EA2}"/>
              </a:ext>
            </a:extLst>
          </p:cNvPr>
          <p:cNvPicPr>
            <a:picLocks noChangeAspect="1"/>
          </p:cNvPicPr>
          <p:nvPr/>
        </p:nvPicPr>
        <p:blipFill>
          <a:blip r:embed="rId3"/>
          <a:stretch>
            <a:fillRect/>
          </a:stretch>
        </p:blipFill>
        <p:spPr>
          <a:xfrm>
            <a:off x="2801137" y="2006805"/>
            <a:ext cx="2076450" cy="266700"/>
          </a:xfrm>
          <a:prstGeom prst="rect">
            <a:avLst/>
          </a:prstGeom>
        </p:spPr>
      </p:pic>
      <p:pic>
        <p:nvPicPr>
          <p:cNvPr id="12" name="Resim 11">
            <a:extLst>
              <a:ext uri="{FF2B5EF4-FFF2-40B4-BE49-F238E27FC236}">
                <a16:creationId xmlns:a16="http://schemas.microsoft.com/office/drawing/2014/main" id="{FEBC498D-7BD7-4648-8ED1-A020AE573326}"/>
              </a:ext>
            </a:extLst>
          </p:cNvPr>
          <p:cNvPicPr>
            <a:picLocks noChangeAspect="1"/>
          </p:cNvPicPr>
          <p:nvPr/>
        </p:nvPicPr>
        <p:blipFill>
          <a:blip r:embed="rId4"/>
          <a:stretch>
            <a:fillRect/>
          </a:stretch>
        </p:blipFill>
        <p:spPr>
          <a:xfrm>
            <a:off x="5030241" y="2025855"/>
            <a:ext cx="1847850" cy="247650"/>
          </a:xfrm>
          <a:prstGeom prst="rect">
            <a:avLst/>
          </a:prstGeom>
        </p:spPr>
      </p:pic>
      <p:pic>
        <p:nvPicPr>
          <p:cNvPr id="14" name="Resim 13">
            <a:extLst>
              <a:ext uri="{FF2B5EF4-FFF2-40B4-BE49-F238E27FC236}">
                <a16:creationId xmlns:a16="http://schemas.microsoft.com/office/drawing/2014/main" id="{851CA176-B26D-4CCD-A318-62A0C7C463CC}"/>
              </a:ext>
            </a:extLst>
          </p:cNvPr>
          <p:cNvPicPr>
            <a:picLocks noChangeAspect="1"/>
          </p:cNvPicPr>
          <p:nvPr/>
        </p:nvPicPr>
        <p:blipFill>
          <a:blip r:embed="rId5"/>
          <a:stretch>
            <a:fillRect/>
          </a:stretch>
        </p:blipFill>
        <p:spPr>
          <a:xfrm>
            <a:off x="7843225" y="1550851"/>
            <a:ext cx="3267075" cy="228600"/>
          </a:xfrm>
          <a:prstGeom prst="rect">
            <a:avLst/>
          </a:prstGeom>
        </p:spPr>
      </p:pic>
      <p:pic>
        <p:nvPicPr>
          <p:cNvPr id="18" name="Resim 17">
            <a:extLst>
              <a:ext uri="{FF2B5EF4-FFF2-40B4-BE49-F238E27FC236}">
                <a16:creationId xmlns:a16="http://schemas.microsoft.com/office/drawing/2014/main" id="{570EE6FF-BC0C-48A2-8A54-502A2C6A73D2}"/>
              </a:ext>
            </a:extLst>
          </p:cNvPr>
          <p:cNvPicPr>
            <a:picLocks noChangeAspect="1"/>
          </p:cNvPicPr>
          <p:nvPr/>
        </p:nvPicPr>
        <p:blipFill>
          <a:blip r:embed="rId6"/>
          <a:stretch>
            <a:fillRect/>
          </a:stretch>
        </p:blipFill>
        <p:spPr>
          <a:xfrm>
            <a:off x="1932874" y="2486800"/>
            <a:ext cx="6848475" cy="209550"/>
          </a:xfrm>
          <a:prstGeom prst="rect">
            <a:avLst/>
          </a:prstGeom>
        </p:spPr>
      </p:pic>
      <p:pic>
        <p:nvPicPr>
          <p:cNvPr id="20" name="Resim 19">
            <a:extLst>
              <a:ext uri="{FF2B5EF4-FFF2-40B4-BE49-F238E27FC236}">
                <a16:creationId xmlns:a16="http://schemas.microsoft.com/office/drawing/2014/main" id="{C015A0DF-2F51-4A75-837D-3049D564D165}"/>
              </a:ext>
            </a:extLst>
          </p:cNvPr>
          <p:cNvPicPr>
            <a:picLocks noChangeAspect="1"/>
          </p:cNvPicPr>
          <p:nvPr/>
        </p:nvPicPr>
        <p:blipFill>
          <a:blip r:embed="rId7"/>
          <a:stretch>
            <a:fillRect/>
          </a:stretch>
        </p:blipFill>
        <p:spPr>
          <a:xfrm>
            <a:off x="1931342" y="2852424"/>
            <a:ext cx="3933825" cy="238125"/>
          </a:xfrm>
          <a:prstGeom prst="rect">
            <a:avLst/>
          </a:prstGeom>
        </p:spPr>
      </p:pic>
      <p:pic>
        <p:nvPicPr>
          <p:cNvPr id="30" name="Resim 29">
            <a:extLst>
              <a:ext uri="{FF2B5EF4-FFF2-40B4-BE49-F238E27FC236}">
                <a16:creationId xmlns:a16="http://schemas.microsoft.com/office/drawing/2014/main" id="{AD390ECD-C824-4CBB-A2BD-91AD83F4D524}"/>
              </a:ext>
            </a:extLst>
          </p:cNvPr>
          <p:cNvPicPr>
            <a:picLocks noChangeAspect="1"/>
          </p:cNvPicPr>
          <p:nvPr/>
        </p:nvPicPr>
        <p:blipFill>
          <a:blip r:embed="rId8"/>
          <a:stretch>
            <a:fillRect/>
          </a:stretch>
        </p:blipFill>
        <p:spPr>
          <a:xfrm>
            <a:off x="3141631" y="3306286"/>
            <a:ext cx="2752725" cy="438150"/>
          </a:xfrm>
          <a:prstGeom prst="rect">
            <a:avLst/>
          </a:prstGeom>
        </p:spPr>
      </p:pic>
      <p:pic>
        <p:nvPicPr>
          <p:cNvPr id="32" name="Resim 31">
            <a:extLst>
              <a:ext uri="{FF2B5EF4-FFF2-40B4-BE49-F238E27FC236}">
                <a16:creationId xmlns:a16="http://schemas.microsoft.com/office/drawing/2014/main" id="{7BA0AC43-C812-4360-8762-FFDEDDEED13C}"/>
              </a:ext>
            </a:extLst>
          </p:cNvPr>
          <p:cNvPicPr>
            <a:picLocks noChangeAspect="1"/>
          </p:cNvPicPr>
          <p:nvPr/>
        </p:nvPicPr>
        <p:blipFill>
          <a:blip r:embed="rId9"/>
          <a:stretch>
            <a:fillRect/>
          </a:stretch>
        </p:blipFill>
        <p:spPr>
          <a:xfrm>
            <a:off x="6297646" y="3303269"/>
            <a:ext cx="2686050" cy="238125"/>
          </a:xfrm>
          <a:prstGeom prst="rect">
            <a:avLst/>
          </a:prstGeom>
        </p:spPr>
      </p:pic>
      <p:pic>
        <p:nvPicPr>
          <p:cNvPr id="34" name="Resim 33">
            <a:extLst>
              <a:ext uri="{FF2B5EF4-FFF2-40B4-BE49-F238E27FC236}">
                <a16:creationId xmlns:a16="http://schemas.microsoft.com/office/drawing/2014/main" id="{151510F5-8DD1-4F05-B7F0-735942016BEF}"/>
              </a:ext>
            </a:extLst>
          </p:cNvPr>
          <p:cNvPicPr>
            <a:picLocks noChangeAspect="1"/>
          </p:cNvPicPr>
          <p:nvPr/>
        </p:nvPicPr>
        <p:blipFill>
          <a:blip r:embed="rId10"/>
          <a:stretch>
            <a:fillRect/>
          </a:stretch>
        </p:blipFill>
        <p:spPr>
          <a:xfrm>
            <a:off x="7340016" y="3724108"/>
            <a:ext cx="1819275" cy="276225"/>
          </a:xfrm>
          <a:prstGeom prst="rect">
            <a:avLst/>
          </a:prstGeom>
        </p:spPr>
      </p:pic>
      <p:pic>
        <p:nvPicPr>
          <p:cNvPr id="36" name="Resim 35">
            <a:extLst>
              <a:ext uri="{FF2B5EF4-FFF2-40B4-BE49-F238E27FC236}">
                <a16:creationId xmlns:a16="http://schemas.microsoft.com/office/drawing/2014/main" id="{0D89877F-C16E-4B57-B369-0F82A96F6438}"/>
              </a:ext>
            </a:extLst>
          </p:cNvPr>
          <p:cNvPicPr>
            <a:picLocks noChangeAspect="1"/>
          </p:cNvPicPr>
          <p:nvPr/>
        </p:nvPicPr>
        <p:blipFill>
          <a:blip r:embed="rId11"/>
          <a:stretch>
            <a:fillRect/>
          </a:stretch>
        </p:blipFill>
        <p:spPr>
          <a:xfrm>
            <a:off x="6164748" y="3736057"/>
            <a:ext cx="904875" cy="257175"/>
          </a:xfrm>
          <a:prstGeom prst="rect">
            <a:avLst/>
          </a:prstGeom>
        </p:spPr>
      </p:pic>
      <p:pic>
        <p:nvPicPr>
          <p:cNvPr id="38" name="Resim 37">
            <a:extLst>
              <a:ext uri="{FF2B5EF4-FFF2-40B4-BE49-F238E27FC236}">
                <a16:creationId xmlns:a16="http://schemas.microsoft.com/office/drawing/2014/main" id="{70A710F8-6A9F-42CB-85C1-EA80D9C62B9E}"/>
              </a:ext>
            </a:extLst>
          </p:cNvPr>
          <p:cNvPicPr>
            <a:picLocks noChangeAspect="1"/>
          </p:cNvPicPr>
          <p:nvPr/>
        </p:nvPicPr>
        <p:blipFill>
          <a:blip r:embed="rId12"/>
          <a:stretch>
            <a:fillRect/>
          </a:stretch>
        </p:blipFill>
        <p:spPr>
          <a:xfrm>
            <a:off x="2745314" y="4574660"/>
            <a:ext cx="4076954" cy="438150"/>
          </a:xfrm>
          <a:prstGeom prst="rect">
            <a:avLst/>
          </a:prstGeom>
        </p:spPr>
      </p:pic>
      <p:pic>
        <p:nvPicPr>
          <p:cNvPr id="40" name="Resim 39">
            <a:extLst>
              <a:ext uri="{FF2B5EF4-FFF2-40B4-BE49-F238E27FC236}">
                <a16:creationId xmlns:a16="http://schemas.microsoft.com/office/drawing/2014/main" id="{AE7B793C-114E-42AB-ABC4-289E20507C55}"/>
              </a:ext>
            </a:extLst>
          </p:cNvPr>
          <p:cNvPicPr>
            <a:picLocks noChangeAspect="1"/>
          </p:cNvPicPr>
          <p:nvPr/>
        </p:nvPicPr>
        <p:blipFill>
          <a:blip r:embed="rId13"/>
          <a:stretch>
            <a:fillRect/>
          </a:stretch>
        </p:blipFill>
        <p:spPr>
          <a:xfrm>
            <a:off x="6961373" y="4460390"/>
            <a:ext cx="2686050" cy="713994"/>
          </a:xfrm>
          <a:prstGeom prst="rect">
            <a:avLst/>
          </a:prstGeom>
        </p:spPr>
      </p:pic>
      <p:pic>
        <p:nvPicPr>
          <p:cNvPr id="42" name="Resim 41">
            <a:extLst>
              <a:ext uri="{FF2B5EF4-FFF2-40B4-BE49-F238E27FC236}">
                <a16:creationId xmlns:a16="http://schemas.microsoft.com/office/drawing/2014/main" id="{469E7D89-FB24-45DD-B35A-E3D6CB4BDF73}"/>
              </a:ext>
            </a:extLst>
          </p:cNvPr>
          <p:cNvPicPr>
            <a:picLocks noChangeAspect="1"/>
          </p:cNvPicPr>
          <p:nvPr/>
        </p:nvPicPr>
        <p:blipFill>
          <a:blip r:embed="rId14"/>
          <a:stretch>
            <a:fillRect/>
          </a:stretch>
        </p:blipFill>
        <p:spPr>
          <a:xfrm>
            <a:off x="9786528" y="4479746"/>
            <a:ext cx="1718869" cy="698445"/>
          </a:xfrm>
          <a:prstGeom prst="rect">
            <a:avLst/>
          </a:prstGeom>
        </p:spPr>
      </p:pic>
      <p:pic>
        <p:nvPicPr>
          <p:cNvPr id="44" name="Resim 43">
            <a:extLst>
              <a:ext uri="{FF2B5EF4-FFF2-40B4-BE49-F238E27FC236}">
                <a16:creationId xmlns:a16="http://schemas.microsoft.com/office/drawing/2014/main" id="{A101B4C5-FA85-4DA5-B54C-ED7C808D746C}"/>
              </a:ext>
            </a:extLst>
          </p:cNvPr>
          <p:cNvPicPr>
            <a:picLocks noChangeAspect="1"/>
          </p:cNvPicPr>
          <p:nvPr/>
        </p:nvPicPr>
        <p:blipFill>
          <a:blip r:embed="rId15"/>
          <a:stretch>
            <a:fillRect/>
          </a:stretch>
        </p:blipFill>
        <p:spPr>
          <a:xfrm>
            <a:off x="5030241" y="5461233"/>
            <a:ext cx="864115" cy="416441"/>
          </a:xfrm>
          <a:prstGeom prst="rect">
            <a:avLst/>
          </a:prstGeom>
        </p:spPr>
      </p:pic>
      <p:pic>
        <p:nvPicPr>
          <p:cNvPr id="46" name="Resim 45">
            <a:extLst>
              <a:ext uri="{FF2B5EF4-FFF2-40B4-BE49-F238E27FC236}">
                <a16:creationId xmlns:a16="http://schemas.microsoft.com/office/drawing/2014/main" id="{EB06C7CC-4958-4FE5-BA82-B3D25E27E5FF}"/>
              </a:ext>
            </a:extLst>
          </p:cNvPr>
          <p:cNvPicPr>
            <a:picLocks noChangeAspect="1"/>
          </p:cNvPicPr>
          <p:nvPr/>
        </p:nvPicPr>
        <p:blipFill>
          <a:blip r:embed="rId16"/>
          <a:stretch>
            <a:fillRect/>
          </a:stretch>
        </p:blipFill>
        <p:spPr>
          <a:xfrm>
            <a:off x="6095299" y="5552890"/>
            <a:ext cx="1236809" cy="312092"/>
          </a:xfrm>
          <a:prstGeom prst="rect">
            <a:avLst/>
          </a:prstGeom>
        </p:spPr>
      </p:pic>
      <p:sp>
        <p:nvSpPr>
          <p:cNvPr id="3" name="Slayt Numarası Yer Tutucusu 2">
            <a:extLst>
              <a:ext uri="{FF2B5EF4-FFF2-40B4-BE49-F238E27FC236}">
                <a16:creationId xmlns:a16="http://schemas.microsoft.com/office/drawing/2014/main" id="{01E73761-5936-4EE2-B7E6-A7B1824BFE89}"/>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604741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65F393-20A9-4DD3-82BC-DFA7A9DE7D96}"/>
              </a:ext>
            </a:extLst>
          </p:cNvPr>
          <p:cNvSpPr>
            <a:spLocks noGrp="1"/>
          </p:cNvSpPr>
          <p:nvPr>
            <p:ph type="title"/>
          </p:nvPr>
        </p:nvSpPr>
        <p:spPr/>
        <p:txBody>
          <a:bodyPr/>
          <a:lstStyle/>
          <a:p>
            <a:r>
              <a:rPr lang="tr-TR" dirty="0"/>
              <a:t>New </a:t>
            </a:r>
            <a:r>
              <a:rPr lang="tr-TR" dirty="0" err="1"/>
              <a:t>Structures</a:t>
            </a:r>
            <a:endParaRPr lang="en-US" dirty="0"/>
          </a:p>
        </p:txBody>
      </p:sp>
      <p:sp>
        <p:nvSpPr>
          <p:cNvPr id="3" name="İçerik Yer Tutucusu 2">
            <a:extLst>
              <a:ext uri="{FF2B5EF4-FFF2-40B4-BE49-F238E27FC236}">
                <a16:creationId xmlns:a16="http://schemas.microsoft.com/office/drawing/2014/main" id="{03CEAD5A-4A23-4771-8984-204365A3C973}"/>
              </a:ext>
            </a:extLst>
          </p:cNvPr>
          <p:cNvSpPr>
            <a:spLocks noGrp="1"/>
          </p:cNvSpPr>
          <p:nvPr>
            <p:ph idx="1"/>
          </p:nvPr>
        </p:nvSpPr>
        <p:spPr>
          <a:xfrm>
            <a:off x="285226" y="1426128"/>
            <a:ext cx="11601974" cy="5209564"/>
          </a:xfrm>
        </p:spPr>
        <p:txBody>
          <a:bodyPr/>
          <a:lstStyle/>
          <a:p>
            <a:pPr marL="0" indent="0">
              <a:buNone/>
            </a:pPr>
            <a:r>
              <a:rPr lang="tr-TR" dirty="0"/>
              <a:t>     </a:t>
            </a:r>
          </a:p>
          <a:p>
            <a:pPr marL="0" indent="0">
              <a:buNone/>
            </a:pPr>
            <a:r>
              <a:rPr lang="tr-TR" dirty="0"/>
              <a:t>              </a:t>
            </a:r>
            <a:r>
              <a:rPr lang="tr-TR" dirty="0" err="1"/>
              <a:t>strlen</a:t>
            </a:r>
            <a:r>
              <a:rPr lang="tr-TR" dirty="0"/>
              <a:t> </a:t>
            </a:r>
            <a:r>
              <a:rPr lang="tr-TR" dirty="0" err="1"/>
              <a:t>Functions</a:t>
            </a:r>
            <a:r>
              <a:rPr lang="tr-TR" dirty="0"/>
              <a:t>:                                                                                                                      </a:t>
            </a:r>
          </a:p>
          <a:p>
            <a:pPr marL="0" indent="0">
              <a:buNone/>
            </a:pPr>
            <a:r>
              <a:rPr lang="tr-TR" dirty="0"/>
              <a:t>                        </a:t>
            </a:r>
          </a:p>
          <a:p>
            <a:pPr marL="0" indent="0">
              <a:buNone/>
            </a:pPr>
            <a:r>
              <a:rPr lang="tr-TR" dirty="0"/>
              <a:t>                                                                                   </a:t>
            </a:r>
            <a:r>
              <a:rPr lang="tr-TR" dirty="0" err="1"/>
              <a:t>fgets</a:t>
            </a:r>
            <a:r>
              <a:rPr lang="tr-TR" dirty="0"/>
              <a:t> </a:t>
            </a:r>
            <a:r>
              <a:rPr lang="tr-TR" dirty="0" err="1"/>
              <a:t>Funciton</a:t>
            </a:r>
            <a:r>
              <a:rPr lang="tr-TR" dirty="0"/>
              <a:t> :                                   </a:t>
            </a:r>
          </a:p>
          <a:p>
            <a:pPr marL="0" indent="0">
              <a:buNone/>
            </a:pPr>
            <a:r>
              <a:rPr lang="tr-TR" dirty="0" err="1"/>
              <a:t>system</a:t>
            </a:r>
            <a:r>
              <a:rPr lang="tr-TR" dirty="0"/>
              <a:t> </a:t>
            </a:r>
            <a:r>
              <a:rPr lang="tr-TR" dirty="0" err="1"/>
              <a:t>Funciton</a:t>
            </a:r>
            <a:r>
              <a:rPr lang="tr-TR" dirty="0"/>
              <a:t> :   </a:t>
            </a:r>
          </a:p>
          <a:p>
            <a:pPr marL="0" indent="0">
              <a:buNone/>
            </a:pPr>
            <a:r>
              <a:rPr lang="tr-TR" dirty="0"/>
              <a:t>                                                                         </a:t>
            </a:r>
          </a:p>
          <a:p>
            <a:pPr marL="0" indent="0">
              <a:buNone/>
            </a:pPr>
            <a:r>
              <a:rPr lang="tr-TR" dirty="0"/>
              <a:t>                                                                                                 </a:t>
            </a:r>
            <a:r>
              <a:rPr lang="tr-TR" dirty="0" err="1"/>
              <a:t>sleep</a:t>
            </a:r>
            <a:r>
              <a:rPr lang="tr-TR" dirty="0"/>
              <a:t> </a:t>
            </a:r>
            <a:r>
              <a:rPr lang="tr-TR" dirty="0" err="1"/>
              <a:t>Function</a:t>
            </a:r>
            <a:r>
              <a:rPr lang="tr-TR" dirty="0"/>
              <a:t> : </a:t>
            </a:r>
          </a:p>
          <a:p>
            <a:pPr marL="0" indent="0">
              <a:buNone/>
            </a:pPr>
            <a:r>
              <a:rPr lang="tr-TR" dirty="0"/>
              <a:t>     Libraries : </a:t>
            </a:r>
          </a:p>
        </p:txBody>
      </p:sp>
      <p:pic>
        <p:nvPicPr>
          <p:cNvPr id="4" name="Resim 3">
            <a:extLst>
              <a:ext uri="{FF2B5EF4-FFF2-40B4-BE49-F238E27FC236}">
                <a16:creationId xmlns:a16="http://schemas.microsoft.com/office/drawing/2014/main" id="{3FB7E5CA-F767-4F3C-9E33-F1C4AD85CD5B}"/>
              </a:ext>
            </a:extLst>
          </p:cNvPr>
          <p:cNvPicPr>
            <a:picLocks noChangeAspect="1"/>
          </p:cNvPicPr>
          <p:nvPr/>
        </p:nvPicPr>
        <p:blipFill>
          <a:blip r:embed="rId2"/>
          <a:stretch>
            <a:fillRect/>
          </a:stretch>
        </p:blipFill>
        <p:spPr>
          <a:xfrm>
            <a:off x="3512083" y="1980388"/>
            <a:ext cx="6268072" cy="252479"/>
          </a:xfrm>
          <a:prstGeom prst="rect">
            <a:avLst/>
          </a:prstGeom>
        </p:spPr>
      </p:pic>
      <p:pic>
        <p:nvPicPr>
          <p:cNvPr id="6" name="Resim 5">
            <a:extLst>
              <a:ext uri="{FF2B5EF4-FFF2-40B4-BE49-F238E27FC236}">
                <a16:creationId xmlns:a16="http://schemas.microsoft.com/office/drawing/2014/main" id="{0E771EB3-09EE-4527-823C-B878EA917BB8}"/>
              </a:ext>
            </a:extLst>
          </p:cNvPr>
          <p:cNvPicPr>
            <a:picLocks noChangeAspect="1"/>
          </p:cNvPicPr>
          <p:nvPr/>
        </p:nvPicPr>
        <p:blipFill>
          <a:blip r:embed="rId3"/>
          <a:stretch>
            <a:fillRect/>
          </a:stretch>
        </p:blipFill>
        <p:spPr>
          <a:xfrm>
            <a:off x="8236546" y="2774251"/>
            <a:ext cx="3059206" cy="381000"/>
          </a:xfrm>
          <a:prstGeom prst="rect">
            <a:avLst/>
          </a:prstGeom>
        </p:spPr>
      </p:pic>
      <p:pic>
        <p:nvPicPr>
          <p:cNvPr id="8" name="Resim 7">
            <a:extLst>
              <a:ext uri="{FF2B5EF4-FFF2-40B4-BE49-F238E27FC236}">
                <a16:creationId xmlns:a16="http://schemas.microsoft.com/office/drawing/2014/main" id="{A9EE4E7C-84DD-4D7D-AF61-0D0223FF1A8E}"/>
              </a:ext>
            </a:extLst>
          </p:cNvPr>
          <p:cNvPicPr>
            <a:picLocks noChangeAspect="1"/>
          </p:cNvPicPr>
          <p:nvPr/>
        </p:nvPicPr>
        <p:blipFill>
          <a:blip r:embed="rId4"/>
          <a:stretch>
            <a:fillRect/>
          </a:stretch>
        </p:blipFill>
        <p:spPr>
          <a:xfrm>
            <a:off x="2757661" y="3162182"/>
            <a:ext cx="2191844" cy="415024"/>
          </a:xfrm>
          <a:prstGeom prst="rect">
            <a:avLst/>
          </a:prstGeom>
        </p:spPr>
      </p:pic>
      <p:pic>
        <p:nvPicPr>
          <p:cNvPr id="10" name="Resim 9">
            <a:extLst>
              <a:ext uri="{FF2B5EF4-FFF2-40B4-BE49-F238E27FC236}">
                <a16:creationId xmlns:a16="http://schemas.microsoft.com/office/drawing/2014/main" id="{92715ABB-68D3-401E-BBBC-9224ECE9EA9E}"/>
              </a:ext>
            </a:extLst>
          </p:cNvPr>
          <p:cNvPicPr>
            <a:picLocks noChangeAspect="1"/>
          </p:cNvPicPr>
          <p:nvPr/>
        </p:nvPicPr>
        <p:blipFill>
          <a:blip r:embed="rId5"/>
          <a:stretch>
            <a:fillRect/>
          </a:stretch>
        </p:blipFill>
        <p:spPr>
          <a:xfrm>
            <a:off x="9379321" y="4005943"/>
            <a:ext cx="1617291" cy="458806"/>
          </a:xfrm>
          <a:prstGeom prst="rect">
            <a:avLst/>
          </a:prstGeom>
        </p:spPr>
      </p:pic>
      <p:pic>
        <p:nvPicPr>
          <p:cNvPr id="12" name="Resim 11">
            <a:extLst>
              <a:ext uri="{FF2B5EF4-FFF2-40B4-BE49-F238E27FC236}">
                <a16:creationId xmlns:a16="http://schemas.microsoft.com/office/drawing/2014/main" id="{F28ADD54-A6FE-42D8-8938-7CF151BBA3A5}"/>
              </a:ext>
            </a:extLst>
          </p:cNvPr>
          <p:cNvPicPr>
            <a:picLocks noChangeAspect="1"/>
          </p:cNvPicPr>
          <p:nvPr/>
        </p:nvPicPr>
        <p:blipFill>
          <a:blip r:embed="rId6"/>
          <a:stretch>
            <a:fillRect/>
          </a:stretch>
        </p:blipFill>
        <p:spPr>
          <a:xfrm>
            <a:off x="2293820" y="4244829"/>
            <a:ext cx="3001246" cy="2070247"/>
          </a:xfrm>
          <a:prstGeom prst="rect">
            <a:avLst/>
          </a:prstGeom>
        </p:spPr>
      </p:pic>
      <p:sp>
        <p:nvSpPr>
          <p:cNvPr id="5" name="Slayt Numarası Yer Tutucusu 4">
            <a:extLst>
              <a:ext uri="{FF2B5EF4-FFF2-40B4-BE49-F238E27FC236}">
                <a16:creationId xmlns:a16="http://schemas.microsoft.com/office/drawing/2014/main" id="{5A661D7D-8865-4F05-9176-459962B4A1F2}"/>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69937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1C99B856-0A93-4BFD-934D-162B7F90A0ED}"/>
              </a:ext>
            </a:extLst>
          </p:cNvPr>
          <p:cNvPicPr>
            <a:picLocks noGrp="1" noChangeAspect="1"/>
          </p:cNvPicPr>
          <p:nvPr>
            <p:ph idx="1"/>
          </p:nvPr>
        </p:nvPicPr>
        <p:blipFill>
          <a:blip r:embed="rId2"/>
          <a:stretch>
            <a:fillRect/>
          </a:stretch>
        </p:blipFill>
        <p:spPr>
          <a:xfrm>
            <a:off x="5250206" y="625503"/>
            <a:ext cx="3374757" cy="5076938"/>
          </a:xfrm>
        </p:spPr>
      </p:pic>
      <p:pic>
        <p:nvPicPr>
          <p:cNvPr id="7" name="Resim 6">
            <a:extLst>
              <a:ext uri="{FF2B5EF4-FFF2-40B4-BE49-F238E27FC236}">
                <a16:creationId xmlns:a16="http://schemas.microsoft.com/office/drawing/2014/main" id="{CCD8812B-E838-4DAB-8512-A5F2BC35C1B5}"/>
              </a:ext>
            </a:extLst>
          </p:cNvPr>
          <p:cNvPicPr>
            <a:picLocks noChangeAspect="1"/>
          </p:cNvPicPr>
          <p:nvPr/>
        </p:nvPicPr>
        <p:blipFill>
          <a:blip r:embed="rId3"/>
          <a:stretch>
            <a:fillRect/>
          </a:stretch>
        </p:blipFill>
        <p:spPr>
          <a:xfrm>
            <a:off x="117159" y="4529707"/>
            <a:ext cx="4902955" cy="1416749"/>
          </a:xfrm>
          <a:prstGeom prst="rect">
            <a:avLst/>
          </a:prstGeom>
        </p:spPr>
      </p:pic>
      <p:pic>
        <p:nvPicPr>
          <p:cNvPr id="9" name="Resim 8">
            <a:extLst>
              <a:ext uri="{FF2B5EF4-FFF2-40B4-BE49-F238E27FC236}">
                <a16:creationId xmlns:a16="http://schemas.microsoft.com/office/drawing/2014/main" id="{918CF1EE-1FAC-47E5-BDE3-D5739C72F206}"/>
              </a:ext>
            </a:extLst>
          </p:cNvPr>
          <p:cNvPicPr>
            <a:picLocks noChangeAspect="1"/>
          </p:cNvPicPr>
          <p:nvPr/>
        </p:nvPicPr>
        <p:blipFill>
          <a:blip r:embed="rId4"/>
          <a:stretch>
            <a:fillRect/>
          </a:stretch>
        </p:blipFill>
        <p:spPr>
          <a:xfrm>
            <a:off x="117158" y="313506"/>
            <a:ext cx="4902955" cy="3788229"/>
          </a:xfrm>
          <a:prstGeom prst="rect">
            <a:avLst/>
          </a:prstGeom>
        </p:spPr>
      </p:pic>
      <p:pic>
        <p:nvPicPr>
          <p:cNvPr id="11" name="Resim 10">
            <a:extLst>
              <a:ext uri="{FF2B5EF4-FFF2-40B4-BE49-F238E27FC236}">
                <a16:creationId xmlns:a16="http://schemas.microsoft.com/office/drawing/2014/main" id="{1BA1342B-0CB9-4E43-B749-0FA8E62080AB}"/>
              </a:ext>
            </a:extLst>
          </p:cNvPr>
          <p:cNvPicPr>
            <a:picLocks noChangeAspect="1"/>
          </p:cNvPicPr>
          <p:nvPr/>
        </p:nvPicPr>
        <p:blipFill rotWithShape="1">
          <a:blip r:embed="rId5"/>
          <a:srcRect r="30136"/>
          <a:stretch/>
        </p:blipFill>
        <p:spPr>
          <a:xfrm>
            <a:off x="8855057" y="625503"/>
            <a:ext cx="3098148" cy="3229803"/>
          </a:xfrm>
          <a:prstGeom prst="rect">
            <a:avLst/>
          </a:prstGeom>
        </p:spPr>
      </p:pic>
      <p:pic>
        <p:nvPicPr>
          <p:cNvPr id="15" name="Resim 14">
            <a:extLst>
              <a:ext uri="{FF2B5EF4-FFF2-40B4-BE49-F238E27FC236}">
                <a16:creationId xmlns:a16="http://schemas.microsoft.com/office/drawing/2014/main" id="{A63FD43A-EC17-49E1-A4AA-2C99E35C08EC}"/>
              </a:ext>
            </a:extLst>
          </p:cNvPr>
          <p:cNvPicPr>
            <a:picLocks noChangeAspect="1"/>
          </p:cNvPicPr>
          <p:nvPr/>
        </p:nvPicPr>
        <p:blipFill rotWithShape="1">
          <a:blip r:embed="rId6"/>
          <a:srcRect r="10373"/>
          <a:stretch/>
        </p:blipFill>
        <p:spPr>
          <a:xfrm>
            <a:off x="8748677" y="4243665"/>
            <a:ext cx="3310908" cy="1988832"/>
          </a:xfrm>
          <a:prstGeom prst="rect">
            <a:avLst/>
          </a:prstGeom>
        </p:spPr>
      </p:pic>
      <p:sp>
        <p:nvSpPr>
          <p:cNvPr id="2" name="Slayt Numarası Yer Tutucusu 1">
            <a:extLst>
              <a:ext uri="{FF2B5EF4-FFF2-40B4-BE49-F238E27FC236}">
                <a16:creationId xmlns:a16="http://schemas.microsoft.com/office/drawing/2014/main" id="{484DC26F-B0B7-461E-8D84-2834BAAD3989}"/>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75812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6E1DFA6-9D5D-4B2B-87A3-167D3B83172B}"/>
              </a:ext>
            </a:extLst>
          </p:cNvPr>
          <p:cNvPicPr>
            <a:picLocks noChangeAspect="1"/>
          </p:cNvPicPr>
          <p:nvPr/>
        </p:nvPicPr>
        <p:blipFill>
          <a:blip r:embed="rId2"/>
          <a:stretch>
            <a:fillRect/>
          </a:stretch>
        </p:blipFill>
        <p:spPr>
          <a:xfrm>
            <a:off x="3378715" y="1416294"/>
            <a:ext cx="4982674" cy="3729316"/>
          </a:xfrm>
          <a:prstGeom prst="rect">
            <a:avLst/>
          </a:prstGeom>
        </p:spPr>
      </p:pic>
      <p:pic>
        <p:nvPicPr>
          <p:cNvPr id="7" name="Resim 6">
            <a:extLst>
              <a:ext uri="{FF2B5EF4-FFF2-40B4-BE49-F238E27FC236}">
                <a16:creationId xmlns:a16="http://schemas.microsoft.com/office/drawing/2014/main" id="{3761FAF2-8AA7-49F2-BE67-EF9F0166CA8B}"/>
              </a:ext>
            </a:extLst>
          </p:cNvPr>
          <p:cNvPicPr>
            <a:picLocks noChangeAspect="1"/>
          </p:cNvPicPr>
          <p:nvPr/>
        </p:nvPicPr>
        <p:blipFill>
          <a:blip r:embed="rId3"/>
          <a:stretch>
            <a:fillRect/>
          </a:stretch>
        </p:blipFill>
        <p:spPr>
          <a:xfrm rot="5400000">
            <a:off x="7182800" y="1690005"/>
            <a:ext cx="6183088" cy="3477987"/>
          </a:xfrm>
          <a:prstGeom prst="rect">
            <a:avLst/>
          </a:prstGeom>
        </p:spPr>
      </p:pic>
      <p:pic>
        <p:nvPicPr>
          <p:cNvPr id="9" name="Resim 8">
            <a:extLst>
              <a:ext uri="{FF2B5EF4-FFF2-40B4-BE49-F238E27FC236}">
                <a16:creationId xmlns:a16="http://schemas.microsoft.com/office/drawing/2014/main" id="{A8B9FE22-7BC2-41EF-9D18-988F4EEFCE14}"/>
              </a:ext>
            </a:extLst>
          </p:cNvPr>
          <p:cNvPicPr>
            <a:picLocks noChangeAspect="1"/>
          </p:cNvPicPr>
          <p:nvPr/>
        </p:nvPicPr>
        <p:blipFill>
          <a:blip r:embed="rId4"/>
          <a:stretch>
            <a:fillRect/>
          </a:stretch>
        </p:blipFill>
        <p:spPr>
          <a:xfrm>
            <a:off x="178662" y="234789"/>
            <a:ext cx="3026092" cy="6388417"/>
          </a:xfrm>
          <a:prstGeom prst="rect">
            <a:avLst/>
          </a:prstGeom>
        </p:spPr>
      </p:pic>
      <p:sp>
        <p:nvSpPr>
          <p:cNvPr id="2" name="Slayt Numarası Yer Tutucusu 1">
            <a:extLst>
              <a:ext uri="{FF2B5EF4-FFF2-40B4-BE49-F238E27FC236}">
                <a16:creationId xmlns:a16="http://schemas.microsoft.com/office/drawing/2014/main" id="{2289BBDA-1B38-4EE7-82D7-A7269105ECE8}"/>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4460953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251</TotalTime>
  <Words>395</Words>
  <Application>Microsoft Office PowerPoint</Application>
  <PresentationFormat>Geniş ekran</PresentationFormat>
  <Paragraphs>51</Paragraphs>
  <Slides>8</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vt:i4>
      </vt:variant>
    </vt:vector>
  </HeadingPairs>
  <TitlesOfParts>
    <vt:vector size="13" baseType="lpstr">
      <vt:lpstr>Arial</vt:lpstr>
      <vt:lpstr>Calibri</vt:lpstr>
      <vt:lpstr>Century Gothic</vt:lpstr>
      <vt:lpstr>Wingdings 3</vt:lpstr>
      <vt:lpstr>İyon</vt:lpstr>
      <vt:lpstr>Hangman Game</vt:lpstr>
      <vt:lpstr>Project Definition</vt:lpstr>
      <vt:lpstr>Hangman Game’s Rules </vt:lpstr>
      <vt:lpstr>Structures</vt:lpstr>
      <vt:lpstr>Functions, Variable Types, Arrays and Statements</vt:lpstr>
      <vt:lpstr>New Structures</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Hangman Game</dc:title>
  <dc:creator>Mert Altuntaş</dc:creator>
  <cp:lastModifiedBy>Adem Onur Öztaş</cp:lastModifiedBy>
  <cp:revision>23</cp:revision>
  <dcterms:created xsi:type="dcterms:W3CDTF">2020-01-15T14:04:00Z</dcterms:created>
  <dcterms:modified xsi:type="dcterms:W3CDTF">2020-01-15T22:24:53Z</dcterms:modified>
</cp:coreProperties>
</file>